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4" r:id="rId3"/>
    <p:sldId id="260" r:id="rId4"/>
    <p:sldId id="297" r:id="rId5"/>
    <p:sldId id="282" r:id="rId6"/>
    <p:sldId id="257" r:id="rId7"/>
    <p:sldId id="258" r:id="rId8"/>
    <p:sldId id="270" r:id="rId9"/>
    <p:sldId id="298" r:id="rId10"/>
    <p:sldId id="279" r:id="rId11"/>
    <p:sldId id="286" r:id="rId12"/>
    <p:sldId id="287" r:id="rId13"/>
    <p:sldId id="299" r:id="rId14"/>
    <p:sldId id="259" r:id="rId15"/>
    <p:sldId id="285" r:id="rId16"/>
    <p:sldId id="291" r:id="rId17"/>
    <p:sldId id="301" r:id="rId18"/>
    <p:sldId id="300" r:id="rId19"/>
    <p:sldId id="284" r:id="rId20"/>
    <p:sldId id="262" r:id="rId21"/>
    <p:sldId id="263" r:id="rId22"/>
    <p:sldId id="266" r:id="rId23"/>
    <p:sldId id="264" r:id="rId24"/>
    <p:sldId id="267" r:id="rId25"/>
    <p:sldId id="288" r:id="rId26"/>
    <p:sldId id="302" r:id="rId27"/>
    <p:sldId id="272" r:id="rId28"/>
    <p:sldId id="281" r:id="rId29"/>
    <p:sldId id="296" r:id="rId30"/>
    <p:sldId id="269" r:id="rId31"/>
    <p:sldId id="271" r:id="rId32"/>
    <p:sldId id="303" r:id="rId33"/>
    <p:sldId id="280" r:id="rId34"/>
    <p:sldId id="290" r:id="rId35"/>
    <p:sldId id="292" r:id="rId36"/>
    <p:sldId id="293" r:id="rId37"/>
    <p:sldId id="277" r:id="rId38"/>
    <p:sldId id="278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6A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82" y="31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3BB08D-624B-CCF0-1421-CE0CB9F994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21E45-EE2C-278A-0377-69243BC96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5255A-7186-4E01-BB06-D759A3DF1102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99FA7-AC92-C209-2491-DFC1F98EAD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B3423-F2CA-03B2-74A3-231F7131D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36F67-FFAC-4709-B5B4-3116F5299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2219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1949D-066E-4186-B30D-AD6C0070608C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11638-3FC4-4F27-9695-A49AE0C5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130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4240-90B1-4A2F-B4CC-7CB453D18DB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4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2073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4674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57528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301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1138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7026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122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5621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45094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7F878-F27F-4A35-9483-F8D7FE256C81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9746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0959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2639-19B4-40DE-93CF-EAB3B23EDF0C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BD05-2B5D-46FC-8C63-80B18DCDAA0F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3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25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7508-C2FA-4EB4-A0D4-06D8DB326AD6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C56AED-F715-4EE8-B44C-469FDB794EB7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6AB294A-56AF-426A-B991-52F4092D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4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3XDBIKjuIg?feature=oembed" TargetMode="Externa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R-Sx5BFfDE?feature=oembed" TargetMode="Externa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bpLg7rYIoQ?feature=oembed" TargetMode="Externa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419" y="1304073"/>
            <a:ext cx="5807948" cy="6858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179285A-1748-A83A-0A21-AC9EB821C451}"/>
              </a:ext>
            </a:extLst>
          </p:cNvPr>
          <p:cNvSpPr txBox="1">
            <a:spLocks/>
          </p:cNvSpPr>
          <p:nvPr/>
        </p:nvSpPr>
        <p:spPr>
          <a:xfrm>
            <a:off x="3297381" y="4117350"/>
            <a:ext cx="5560291" cy="11079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Noon hour Health Lecture Huntington Hospital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69353-FED9-B6ED-065F-998FA82464D6}"/>
              </a:ext>
            </a:extLst>
          </p:cNvPr>
          <p:cNvSpPr txBox="1"/>
          <p:nvPr/>
        </p:nvSpPr>
        <p:spPr>
          <a:xfrm>
            <a:off x="591127" y="2458122"/>
            <a:ext cx="11071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cap="none" dirty="0">
                <a:ln w="28575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Sleep Disorders &amp; You</a:t>
            </a:r>
            <a:endParaRPr lang="en-US" sz="8000" dirty="0">
              <a:ln w="28575">
                <a:solidFill>
                  <a:srgbClr val="0DA6AF"/>
                </a:solidFill>
              </a:ln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1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91" y="6177062"/>
            <a:ext cx="48464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10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6B69A-DBCC-A879-528F-23C5FBDB7605}"/>
              </a:ext>
            </a:extLst>
          </p:cNvPr>
          <p:cNvSpPr txBox="1"/>
          <p:nvPr/>
        </p:nvSpPr>
        <p:spPr>
          <a:xfrm>
            <a:off x="567497" y="2557530"/>
            <a:ext cx="11032294" cy="258532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Obstruction due to tongue, palate, uvula and tonsils can cause breathing &amp; sleep issues.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EA924-4F85-1155-85E8-BB8BCB392F15}"/>
              </a:ext>
            </a:extLst>
          </p:cNvPr>
          <p:cNvSpPr txBox="1"/>
          <p:nvPr/>
        </p:nvSpPr>
        <p:spPr>
          <a:xfrm>
            <a:off x="4753793" y="1528208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AIRWAY</a:t>
            </a:r>
          </a:p>
        </p:txBody>
      </p:sp>
    </p:spTree>
    <p:extLst>
      <p:ext uri="{BB962C8B-B14F-4D97-AF65-F5344CB8AC3E}">
        <p14:creationId xmlns:p14="http://schemas.microsoft.com/office/powerpoint/2010/main" val="19448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3557" y="200479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471" y="6177062"/>
            <a:ext cx="51996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11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691729-9EDE-18F4-6497-82F09C1B8373}"/>
              </a:ext>
            </a:extLst>
          </p:cNvPr>
          <p:cNvSpPr txBox="1"/>
          <p:nvPr/>
        </p:nvSpPr>
        <p:spPr>
          <a:xfrm>
            <a:off x="504887" y="1823501"/>
            <a:ext cx="11157513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540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Head, jaw, face, neck, shoulder &amp; back pain, tension or fatigue. Tinnitus, clicking, locking jaw. Dizziness &amp; tingling on the fingertips. Uncomfortable bite.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8C9FA-B84E-F4BD-5F39-B430140958AD}"/>
              </a:ext>
            </a:extLst>
          </p:cNvPr>
          <p:cNvSpPr txBox="1"/>
          <p:nvPr/>
        </p:nvSpPr>
        <p:spPr>
          <a:xfrm>
            <a:off x="5392121" y="1038437"/>
            <a:ext cx="1407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TMJ</a:t>
            </a:r>
          </a:p>
        </p:txBody>
      </p:sp>
    </p:spTree>
    <p:extLst>
      <p:ext uri="{BB962C8B-B14F-4D97-AF65-F5344CB8AC3E}">
        <p14:creationId xmlns:p14="http://schemas.microsoft.com/office/powerpoint/2010/main" val="2347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147" y="6177062"/>
            <a:ext cx="472284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12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7659D-4F82-AA79-8977-88CF75663F5E}"/>
              </a:ext>
            </a:extLst>
          </p:cNvPr>
          <p:cNvSpPr txBox="1"/>
          <p:nvPr/>
        </p:nvSpPr>
        <p:spPr>
          <a:xfrm>
            <a:off x="579853" y="2502339"/>
            <a:ext cx="110322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Teeth worn down &amp; cracked. Broken crowns or fillings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Gum recession.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DDB49-425F-E545-BD22-B2DFF162B9FE}"/>
              </a:ext>
            </a:extLst>
          </p:cNvPr>
          <p:cNvSpPr txBox="1"/>
          <p:nvPr/>
        </p:nvSpPr>
        <p:spPr>
          <a:xfrm>
            <a:off x="4415560" y="1528208"/>
            <a:ext cx="3336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GRINDING</a:t>
            </a:r>
          </a:p>
        </p:txBody>
      </p:sp>
    </p:spTree>
    <p:extLst>
      <p:ext uri="{BB962C8B-B14F-4D97-AF65-F5344CB8AC3E}">
        <p14:creationId xmlns:p14="http://schemas.microsoft.com/office/powerpoint/2010/main" val="27010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228" y="6177062"/>
            <a:ext cx="509203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7A19E4-09D1-B686-4307-FB53D565F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82" y="1729590"/>
            <a:ext cx="5654937" cy="42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590" y="791607"/>
            <a:ext cx="9510385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Do you have any of the following concerns regarding your airway?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6982" y="6177062"/>
            <a:ext cx="557449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14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93EA9-AAEC-A595-79FE-E0D974CA1B7C}"/>
              </a:ext>
            </a:extLst>
          </p:cNvPr>
          <p:cNvSpPr txBox="1"/>
          <p:nvPr/>
        </p:nvSpPr>
        <p:spPr>
          <a:xfrm>
            <a:off x="584591" y="2232301"/>
            <a:ext cx="5484055" cy="27853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Difficulty breathing through the nose / Mouth breathing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Snoring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Snoring interrupted by brief periods and then followed by gasping for air or wheezing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Difficulty breathing while sleeping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0A923-27FB-4164-9598-7DE1F336B76A}"/>
              </a:ext>
            </a:extLst>
          </p:cNvPr>
          <p:cNvSpPr txBox="1"/>
          <p:nvPr/>
        </p:nvSpPr>
        <p:spPr>
          <a:xfrm>
            <a:off x="6492241" y="2232301"/>
            <a:ext cx="5699760" cy="27853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numCol="1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Waking up with shortness of breath</a:t>
            </a:r>
          </a:p>
          <a:p>
            <a:r>
              <a:rPr lang="en-US" sz="2500" dirty="0"/>
              <a:t>Tired during the day   </a:t>
            </a:r>
          </a:p>
          <a:p>
            <a:r>
              <a:rPr lang="en-US" sz="2500" dirty="0"/>
              <a:t>Nasal obstruction   </a:t>
            </a:r>
          </a:p>
          <a:p>
            <a:r>
              <a:rPr lang="en-US" sz="2500" dirty="0"/>
              <a:t>Tonsils enlarged</a:t>
            </a:r>
          </a:p>
          <a:p>
            <a:r>
              <a:rPr lang="en-US" sz="2500" dirty="0"/>
              <a:t>Adenoids enlarged</a:t>
            </a:r>
          </a:p>
          <a:p>
            <a:r>
              <a:rPr lang="en-US" sz="2500" dirty="0"/>
              <a:t>Sleepiness when driving   </a:t>
            </a:r>
          </a:p>
          <a:p>
            <a:r>
              <a:rPr lang="en-US" sz="2500" dirty="0"/>
              <a:t>Deviated septum   </a:t>
            </a:r>
          </a:p>
        </p:txBody>
      </p:sp>
    </p:spTree>
    <p:extLst>
      <p:ext uri="{BB962C8B-B14F-4D97-AF65-F5344CB8AC3E}">
        <p14:creationId xmlns:p14="http://schemas.microsoft.com/office/powerpoint/2010/main" val="109317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How sleepy are you?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2416" y="6177062"/>
            <a:ext cx="53201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15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93EA9-AAEC-A595-79FE-E0D974CA1B7C}"/>
              </a:ext>
            </a:extLst>
          </p:cNvPr>
          <p:cNvSpPr txBox="1"/>
          <p:nvPr/>
        </p:nvSpPr>
        <p:spPr>
          <a:xfrm>
            <a:off x="387928" y="2417251"/>
            <a:ext cx="5735712" cy="33239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Sitting and 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Watching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Sitting inactive in a public place (e.g., a theater or a meeting)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As a passenger in a car for an hour without a break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0A923-27FB-4164-9598-7DE1F336B76A}"/>
              </a:ext>
            </a:extLst>
          </p:cNvPr>
          <p:cNvSpPr txBox="1"/>
          <p:nvPr/>
        </p:nvSpPr>
        <p:spPr>
          <a:xfrm>
            <a:off x="6123640" y="2417251"/>
            <a:ext cx="5603468" cy="3785652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  <a:effectLst>
            <a:softEdge rad="317500"/>
          </a:effectLst>
        </p:spPr>
        <p:txBody>
          <a:bodyPr wrap="square" numCol="1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r>
              <a:rPr lang="en-US" sz="3000" dirty="0"/>
              <a:t>Lying down to rest in the afternoon</a:t>
            </a:r>
          </a:p>
          <a:p>
            <a:r>
              <a:rPr lang="en-US" sz="3000" dirty="0"/>
              <a:t>Sitting and talking to someone</a:t>
            </a:r>
          </a:p>
          <a:p>
            <a:r>
              <a:rPr lang="en-US" sz="3000" dirty="0"/>
              <a:t>Sitting quietly after lunch without alcohol</a:t>
            </a:r>
          </a:p>
          <a:p>
            <a:r>
              <a:rPr lang="en-US" sz="3000" dirty="0"/>
              <a:t>In a car, while stopped for a few minutes in traffic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BA7E1-4E38-055C-7923-E17BD947916B}"/>
              </a:ext>
            </a:extLst>
          </p:cNvPr>
          <p:cNvSpPr txBox="1"/>
          <p:nvPr/>
        </p:nvSpPr>
        <p:spPr>
          <a:xfrm>
            <a:off x="3716983" y="1490576"/>
            <a:ext cx="4758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rgbClr val="0DA6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Are you sleepy when…</a:t>
            </a:r>
            <a:endParaRPr lang="en-US" sz="2800" dirty="0">
              <a:solidFill>
                <a:srgbClr val="0DA6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10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2416" y="6177062"/>
            <a:ext cx="53201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16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BA7E1-4E38-055C-7923-E17BD947916B}"/>
              </a:ext>
            </a:extLst>
          </p:cNvPr>
          <p:cNvSpPr txBox="1"/>
          <p:nvPr/>
        </p:nvSpPr>
        <p:spPr>
          <a:xfrm>
            <a:off x="397312" y="1715356"/>
            <a:ext cx="10006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0"/>
                <a:solidFill>
                  <a:srgbClr val="0DA6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Have you had a Sleep Study Test done?</a:t>
            </a:r>
            <a:endParaRPr lang="en-US" sz="3600" dirty="0">
              <a:solidFill>
                <a:srgbClr val="0DA6A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FDF35-E6D1-06A5-CA2F-4E83C50A93CE}"/>
              </a:ext>
            </a:extLst>
          </p:cNvPr>
          <p:cNvSpPr txBox="1"/>
          <p:nvPr/>
        </p:nvSpPr>
        <p:spPr>
          <a:xfrm>
            <a:off x="2495774" y="2855900"/>
            <a:ext cx="9056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n w="0"/>
                <a:solidFill>
                  <a:srgbClr val="0DA6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pPr algn="ctr"/>
            <a:r>
              <a:rPr lang="en-US" sz="4400" dirty="0"/>
              <a:t>Has a doctor recommended a  CPAP Machine for you?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D7FE3-205C-1A6A-834C-A01C453B0F73}"/>
              </a:ext>
            </a:extLst>
          </p:cNvPr>
          <p:cNvSpPr txBox="1"/>
          <p:nvPr/>
        </p:nvSpPr>
        <p:spPr>
          <a:xfrm>
            <a:off x="192810" y="4426229"/>
            <a:ext cx="9056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n w="0"/>
                <a:solidFill>
                  <a:srgbClr val="0DA6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pPr algn="ctr"/>
            <a:r>
              <a:rPr lang="en-US" sz="4400" dirty="0"/>
              <a:t>Do you have an oral appliance for snoring or grinding?</a:t>
            </a:r>
          </a:p>
        </p:txBody>
      </p:sp>
    </p:spTree>
    <p:extLst>
      <p:ext uri="{BB962C8B-B14F-4D97-AF65-F5344CB8AC3E}">
        <p14:creationId xmlns:p14="http://schemas.microsoft.com/office/powerpoint/2010/main" val="11190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2416" y="6177062"/>
            <a:ext cx="53201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17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DF91B-1C3D-7F64-00D1-09D82C9A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31" y="766186"/>
            <a:ext cx="5325627" cy="53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2416" y="6177062"/>
            <a:ext cx="53201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18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87B39-3533-8387-D033-2F04FA820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64" y="650707"/>
            <a:ext cx="5937394" cy="5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590" y="791607"/>
            <a:ext cx="9744743" cy="1004838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Do you have any of the following concerns regarding your TMJ?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6177062"/>
            <a:ext cx="52641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19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93EA9-AAEC-A595-79FE-E0D974CA1B7C}"/>
              </a:ext>
            </a:extLst>
          </p:cNvPr>
          <p:cNvSpPr txBox="1"/>
          <p:nvPr/>
        </p:nvSpPr>
        <p:spPr>
          <a:xfrm>
            <a:off x="584591" y="2232301"/>
            <a:ext cx="5484055" cy="355481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Crackling sounds in jaw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Clicking or popping sounds in jaw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Ear ringing (Tinnitus)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Earaches, pain / tension around the 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Jaw pain, tension and/or tiredness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Facial pain /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Head pain /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Neck pain / tension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0A923-27FB-4164-9598-7DE1F336B76A}"/>
              </a:ext>
            </a:extLst>
          </p:cNvPr>
          <p:cNvSpPr txBox="1"/>
          <p:nvPr/>
        </p:nvSpPr>
        <p:spPr>
          <a:xfrm>
            <a:off x="6414447" y="2232300"/>
            <a:ext cx="5669984" cy="355481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numCol="1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</a:lstStyle>
          <a:p>
            <a:r>
              <a:rPr lang="en-US" sz="2500" dirty="0"/>
              <a:t>Shoulder pain / tension   </a:t>
            </a:r>
          </a:p>
          <a:p>
            <a:r>
              <a:rPr lang="en-US" sz="2500" dirty="0"/>
              <a:t>Back pain / tension   </a:t>
            </a:r>
          </a:p>
          <a:p>
            <a:r>
              <a:rPr lang="en-US" sz="2500" dirty="0"/>
              <a:t>Locked jaw   </a:t>
            </a:r>
          </a:p>
          <a:p>
            <a:r>
              <a:rPr lang="en-US" sz="2500" dirty="0"/>
              <a:t>Limited jaw motion   </a:t>
            </a:r>
          </a:p>
          <a:p>
            <a:r>
              <a:rPr lang="en-US" sz="2500" dirty="0"/>
              <a:t>Uncomfortable, unstable and/or changing bite   </a:t>
            </a:r>
          </a:p>
          <a:p>
            <a:r>
              <a:rPr lang="en-US" sz="2500" dirty="0"/>
              <a:t>Numbness or tingling feeling in the fingers   </a:t>
            </a:r>
          </a:p>
          <a:p>
            <a:r>
              <a:rPr lang="en-US" sz="2500" dirty="0"/>
              <a:t>Dizziness or fainting </a:t>
            </a:r>
          </a:p>
        </p:txBody>
      </p:sp>
    </p:spTree>
    <p:extLst>
      <p:ext uri="{BB962C8B-B14F-4D97-AF65-F5344CB8AC3E}">
        <p14:creationId xmlns:p14="http://schemas.microsoft.com/office/powerpoint/2010/main" val="10931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419" y="1304073"/>
            <a:ext cx="5807948" cy="6858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179285A-1748-A83A-0A21-AC9EB821C451}"/>
              </a:ext>
            </a:extLst>
          </p:cNvPr>
          <p:cNvSpPr txBox="1">
            <a:spLocks/>
          </p:cNvSpPr>
          <p:nvPr/>
        </p:nvSpPr>
        <p:spPr>
          <a:xfrm>
            <a:off x="3297381" y="4117350"/>
            <a:ext cx="5560291" cy="11079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Noon hour Health Lecture Huntington Hospital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69353-FED9-B6ED-065F-998FA82464D6}"/>
              </a:ext>
            </a:extLst>
          </p:cNvPr>
          <p:cNvSpPr txBox="1"/>
          <p:nvPr/>
        </p:nvSpPr>
        <p:spPr>
          <a:xfrm>
            <a:off x="560363" y="2565722"/>
            <a:ext cx="11071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8575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www.GreenbergOrtho.com</a:t>
            </a:r>
            <a:endParaRPr lang="en-US" sz="6600" dirty="0">
              <a:ln w="28575">
                <a:solidFill>
                  <a:srgbClr val="0DA6AF"/>
                </a:solidFill>
              </a:ln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Facial PHOTOGRAPHS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177062"/>
            <a:ext cx="544703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20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8ED53C-7188-3D11-7AA7-0D746051468C}"/>
              </a:ext>
            </a:extLst>
          </p:cNvPr>
          <p:cNvGrpSpPr/>
          <p:nvPr/>
        </p:nvGrpSpPr>
        <p:grpSpPr>
          <a:xfrm>
            <a:off x="598311" y="3998864"/>
            <a:ext cx="10995379" cy="2087885"/>
            <a:chOff x="1169670" y="3998864"/>
            <a:chExt cx="10337735" cy="20878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07ECEC-185E-6050-0078-FD8CF06F12D9}"/>
                </a:ext>
              </a:extLst>
            </p:cNvPr>
            <p:cNvSpPr/>
            <p:nvPr/>
          </p:nvSpPr>
          <p:spPr>
            <a:xfrm>
              <a:off x="1169671" y="3998864"/>
              <a:ext cx="10337734" cy="2087885"/>
            </a:xfrm>
            <a:prstGeom prst="rect">
              <a:avLst/>
            </a:prstGeom>
            <a:solidFill>
              <a:srgbClr val="0DA6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CE6F08-57CC-5A4C-B6BF-6E3293189611}"/>
                </a:ext>
              </a:extLst>
            </p:cNvPr>
            <p:cNvSpPr txBox="1"/>
            <p:nvPr/>
          </p:nvSpPr>
          <p:spPr>
            <a:xfrm>
              <a:off x="1169670" y="4125912"/>
              <a:ext cx="10287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Upper and lower jaw bones in all 3 dimensions</a:t>
              </a:r>
            </a:p>
            <a:p>
              <a:pPr algn="ctr"/>
              <a:r>
                <a:rPr lang="en-US" sz="4000" b="1" dirty="0">
                  <a:ln w="22225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Lips- Competent or apart?</a:t>
              </a:r>
            </a:p>
            <a:p>
              <a:pPr algn="ctr"/>
              <a:r>
                <a:rPr lang="en-US" sz="4000" b="1" dirty="0">
                  <a:ln w="22225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Head Position- Tilted up or down?</a:t>
              </a:r>
              <a:endParaRPr lang="en-US" sz="4000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15EF96-281A-AD81-99D1-F4AC544885AE}"/>
              </a:ext>
            </a:extLst>
          </p:cNvPr>
          <p:cNvGrpSpPr/>
          <p:nvPr/>
        </p:nvGrpSpPr>
        <p:grpSpPr>
          <a:xfrm>
            <a:off x="1572544" y="1594174"/>
            <a:ext cx="1824387" cy="2292760"/>
            <a:chOff x="2911921" y="1588649"/>
            <a:chExt cx="1824387" cy="2292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7A61BE-0341-8FEA-BF0B-1B3BBE043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7" r="10733"/>
            <a:stretch/>
          </p:blipFill>
          <p:spPr>
            <a:xfrm>
              <a:off x="2911921" y="1588649"/>
              <a:ext cx="1824387" cy="2292760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7108DF0-B1A2-F315-79E5-594761CE4733}"/>
                </a:ext>
              </a:extLst>
            </p:cNvPr>
            <p:cNvSpPr/>
            <p:nvPr/>
          </p:nvSpPr>
          <p:spPr>
            <a:xfrm>
              <a:off x="2911921" y="2219219"/>
              <a:ext cx="1824387" cy="392291"/>
            </a:xfrm>
            <a:prstGeom prst="roundRect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E5A147-8515-EB98-39EE-61A5D3AF4C92}"/>
              </a:ext>
            </a:extLst>
          </p:cNvPr>
          <p:cNvGrpSpPr/>
          <p:nvPr/>
        </p:nvGrpSpPr>
        <p:grpSpPr>
          <a:xfrm>
            <a:off x="8883517" y="1586736"/>
            <a:ext cx="1830082" cy="2307635"/>
            <a:chOff x="7295346" y="1586737"/>
            <a:chExt cx="1830082" cy="230763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A757B2-A64F-07BD-74E8-70FCDBEA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346" y="1586737"/>
              <a:ext cx="1828800" cy="2307635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8790E1-1593-61A0-3518-03A4DACD7413}"/>
                </a:ext>
              </a:extLst>
            </p:cNvPr>
            <p:cNvSpPr/>
            <p:nvPr/>
          </p:nvSpPr>
          <p:spPr>
            <a:xfrm>
              <a:off x="7301041" y="2239539"/>
              <a:ext cx="1824387" cy="392291"/>
            </a:xfrm>
            <a:prstGeom prst="roundRect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D585C4-579A-39D3-7B6E-5541004827A8}"/>
              </a:ext>
            </a:extLst>
          </p:cNvPr>
          <p:cNvGrpSpPr/>
          <p:nvPr/>
        </p:nvGrpSpPr>
        <p:grpSpPr>
          <a:xfrm>
            <a:off x="5208081" y="1586737"/>
            <a:ext cx="1846543" cy="2307635"/>
            <a:chOff x="5208081" y="1586737"/>
            <a:chExt cx="1846543" cy="23076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9CB2DC-0CC4-BD91-5CD4-25B11ED2E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824" y="1586737"/>
              <a:ext cx="1828800" cy="2307635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46D8827-0EE7-67BF-E9AC-DD751797CEC4}"/>
                </a:ext>
              </a:extLst>
            </p:cNvPr>
            <p:cNvSpPr/>
            <p:nvPr/>
          </p:nvSpPr>
          <p:spPr>
            <a:xfrm>
              <a:off x="5208081" y="2229379"/>
              <a:ext cx="1824387" cy="392291"/>
            </a:xfrm>
            <a:prstGeom prst="roundRect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89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Occlusal PHOTOGRAPHS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5448" y="6177062"/>
            <a:ext cx="498983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21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7ECEC-185E-6050-0078-FD8CF06F12D9}"/>
              </a:ext>
            </a:extLst>
          </p:cNvPr>
          <p:cNvSpPr/>
          <p:nvPr/>
        </p:nvSpPr>
        <p:spPr>
          <a:xfrm>
            <a:off x="2923822" y="4089177"/>
            <a:ext cx="6389633" cy="1977216"/>
          </a:xfrm>
          <a:prstGeom prst="rect">
            <a:avLst/>
          </a:prstGeom>
          <a:solidFill>
            <a:srgbClr val="0DA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E6F08-57CC-5A4C-B6BF-6E3293189611}"/>
              </a:ext>
            </a:extLst>
          </p:cNvPr>
          <p:cNvSpPr txBox="1"/>
          <p:nvPr/>
        </p:nvSpPr>
        <p:spPr>
          <a:xfrm>
            <a:off x="4455047" y="4042374"/>
            <a:ext cx="328647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Arch Shape</a:t>
            </a:r>
          </a:p>
          <a:p>
            <a:pPr algn="ctr"/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Arch Size</a:t>
            </a:r>
          </a:p>
          <a:p>
            <a:pPr algn="ctr"/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Arch Length</a:t>
            </a:r>
            <a:endParaRPr lang="en-US" sz="44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995AC-C28B-0E32-F0F1-E990845BE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13762" r="10214" b="9877"/>
          <a:stretch/>
        </p:blipFill>
        <p:spPr>
          <a:xfrm>
            <a:off x="2983040" y="1520993"/>
            <a:ext cx="2569119" cy="23401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66753-B05F-3760-CB19-82E7A93DE5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2" t="8952" b="12355"/>
          <a:stretch/>
        </p:blipFill>
        <p:spPr>
          <a:xfrm>
            <a:off x="6570255" y="1520993"/>
            <a:ext cx="2743200" cy="23401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753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Occlusal PHOTOGRAPHS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160" y="6177062"/>
            <a:ext cx="517271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22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7ECEC-185E-6050-0078-FD8CF06F12D9}"/>
              </a:ext>
            </a:extLst>
          </p:cNvPr>
          <p:cNvSpPr/>
          <p:nvPr/>
        </p:nvSpPr>
        <p:spPr>
          <a:xfrm>
            <a:off x="2983040" y="4089177"/>
            <a:ext cx="6330415" cy="1977216"/>
          </a:xfrm>
          <a:prstGeom prst="rect">
            <a:avLst/>
          </a:prstGeom>
          <a:solidFill>
            <a:srgbClr val="0DA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E6F08-57CC-5A4C-B6BF-6E3293189611}"/>
              </a:ext>
            </a:extLst>
          </p:cNvPr>
          <p:cNvSpPr txBox="1"/>
          <p:nvPr/>
        </p:nvSpPr>
        <p:spPr>
          <a:xfrm>
            <a:off x="3567025" y="4017680"/>
            <a:ext cx="43043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Teeth Angulations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Tongue Tie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Tongue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1E3D2-79A1-D225-1A56-4BDD4B36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13762" r="10214" b="9877"/>
          <a:stretch/>
        </p:blipFill>
        <p:spPr>
          <a:xfrm>
            <a:off x="2983040" y="1520993"/>
            <a:ext cx="2569119" cy="23401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DD3D5E-CED2-294D-E66D-02A1E1FF97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2" t="8952" b="12355"/>
          <a:stretch/>
        </p:blipFill>
        <p:spPr>
          <a:xfrm>
            <a:off x="6570255" y="1520993"/>
            <a:ext cx="2743200" cy="23401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01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INTRAORAL PHOTOGRAPHS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526" y="6177062"/>
            <a:ext cx="47590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7ECEC-185E-6050-0078-FD8CF06F12D9}"/>
              </a:ext>
            </a:extLst>
          </p:cNvPr>
          <p:cNvSpPr/>
          <p:nvPr/>
        </p:nvSpPr>
        <p:spPr>
          <a:xfrm>
            <a:off x="1459040" y="4089177"/>
            <a:ext cx="9273920" cy="1977216"/>
          </a:xfrm>
          <a:prstGeom prst="rect">
            <a:avLst/>
          </a:prstGeom>
          <a:solidFill>
            <a:srgbClr val="0DA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E6F08-57CC-5A4C-B6BF-6E3293189611}"/>
              </a:ext>
            </a:extLst>
          </p:cNvPr>
          <p:cNvSpPr txBox="1"/>
          <p:nvPr/>
        </p:nvSpPr>
        <p:spPr>
          <a:xfrm>
            <a:off x="1459040" y="4069467"/>
            <a:ext cx="8456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Bite- Malocclusion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Asymmetry- Midline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Overlap- Vertical &amp; Horizontal</a:t>
            </a:r>
            <a:endParaRPr lang="en-US" sz="40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E62F7-0C3A-98A7-C577-15408122E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9" b="34439"/>
          <a:stretch/>
        </p:blipFill>
        <p:spPr>
          <a:xfrm>
            <a:off x="1459040" y="2060849"/>
            <a:ext cx="2743200" cy="170669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3FFAE-1263-F4F1-D88C-4A04680A3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35" b="42599"/>
          <a:stretch/>
        </p:blipFill>
        <p:spPr>
          <a:xfrm>
            <a:off x="7989760" y="2067541"/>
            <a:ext cx="2743200" cy="16999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A2498-4718-9DCD-7ADA-555A4CC9BD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57" r="4299" b="34035"/>
          <a:stretch/>
        </p:blipFill>
        <p:spPr>
          <a:xfrm>
            <a:off x="4762500" y="2067542"/>
            <a:ext cx="2743200" cy="16999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71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9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9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85E1529-F943-F79B-F9AF-FAC6DEC6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FDF7E31-5C02-0F8A-DD5F-F483D6A4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176791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&amp;Airway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C1A6902A-A5F8-5D09-3F3A-ED4DE6C0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24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21D7B9-9354-CC0C-C0FE-7F9ED342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530" y="99671"/>
            <a:ext cx="1172470" cy="833202"/>
          </a:xfrm>
          <a:prstGeom prst="rect">
            <a:avLst/>
          </a:prstGeom>
        </p:spPr>
      </p:pic>
      <p:pic>
        <p:nvPicPr>
          <p:cNvPr id="3" name="Online Media 10" title="TMD Animation">
            <a:hlinkClick r:id="" action="ppaction://media"/>
            <a:extLst>
              <a:ext uri="{FF2B5EF4-FFF2-40B4-BE49-F238E27FC236}">
                <a16:creationId xmlns:a16="http://schemas.microsoft.com/office/drawing/2014/main" id="{7532F3C4-39B6-BE35-C200-410C783BF8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0223" y="700652"/>
            <a:ext cx="9607777" cy="54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215" y="1092008"/>
            <a:ext cx="10105569" cy="113792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This is how we help with </a:t>
            </a:r>
          </a:p>
          <a:p>
            <a:pPr>
              <a:lnSpc>
                <a:spcPct val="100000"/>
              </a:lnSpc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airway,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tmj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 &amp; grinding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25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C63FB-1457-AA21-F522-8841BA03544E}"/>
              </a:ext>
            </a:extLst>
          </p:cNvPr>
          <p:cNvSpPr txBox="1"/>
          <p:nvPr/>
        </p:nvSpPr>
        <p:spPr>
          <a:xfrm>
            <a:off x="931346" y="2880143"/>
            <a:ext cx="98304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pPr algn="ctr"/>
            <a:r>
              <a:rPr lang="en-US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 &amp; SETTLE THERAPY™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60F0C-E33E-9AD8-BE06-3944C2FC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488" y="90435"/>
            <a:ext cx="2265727" cy="16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26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60F0C-E33E-9AD8-BE06-3944C2FC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488" y="90435"/>
            <a:ext cx="2265727" cy="1610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DB16A-1122-DF08-A04A-4CF3DB2E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31" y="692972"/>
            <a:ext cx="5174428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691" y="6177062"/>
            <a:ext cx="51074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27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74A29-90B7-04ED-F77F-4994A1162336}"/>
              </a:ext>
            </a:extLst>
          </p:cNvPr>
          <p:cNvSpPr txBox="1"/>
          <p:nvPr/>
        </p:nvSpPr>
        <p:spPr>
          <a:xfrm>
            <a:off x="367088" y="1893331"/>
            <a:ext cx="11433112" cy="33196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pPr lvl="1"/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Our “Release and Settle Therapy™”  improves and increases the airway. </a:t>
            </a:r>
          </a:p>
          <a:p>
            <a:pPr lvl="1"/>
            <a:r>
              <a:rPr lang="en-US" sz="4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This option is ideal for athletes and singers.</a:t>
            </a:r>
          </a:p>
        </p:txBody>
      </p:sp>
    </p:spTree>
    <p:extLst>
      <p:ext uri="{BB962C8B-B14F-4D97-AF65-F5344CB8AC3E}">
        <p14:creationId xmlns:p14="http://schemas.microsoft.com/office/powerpoint/2010/main" val="29386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28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74A29-90B7-04ED-F77F-4994A1162336}"/>
              </a:ext>
            </a:extLst>
          </p:cNvPr>
          <p:cNvSpPr txBox="1"/>
          <p:nvPr/>
        </p:nvSpPr>
        <p:spPr>
          <a:xfrm>
            <a:off x="624971" y="1210599"/>
            <a:ext cx="99628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The “Release Therapy™” is designed to reshape your upper jaw within the first few weeks of treatment increasing your airway and releasing your lower jaw.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145EA-A56E-C77A-40A0-8EBBA1D96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088" y="90435"/>
            <a:ext cx="2130127" cy="1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66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088" y="90435"/>
            <a:ext cx="2130127" cy="151375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29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C48C6-836C-031F-C9A0-CB4CCC676325}"/>
              </a:ext>
            </a:extLst>
          </p:cNvPr>
          <p:cNvSpPr txBox="1"/>
          <p:nvPr/>
        </p:nvSpPr>
        <p:spPr>
          <a:xfrm>
            <a:off x="1261862" y="1604185"/>
            <a:ext cx="99148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The “Settle Therapy™” is designed to settle your bite into a more comfortable, and natural position.</a:t>
            </a:r>
          </a:p>
        </p:txBody>
      </p:sp>
    </p:spTree>
    <p:extLst>
      <p:ext uri="{BB962C8B-B14F-4D97-AF65-F5344CB8AC3E}">
        <p14:creationId xmlns:p14="http://schemas.microsoft.com/office/powerpoint/2010/main" val="373631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30830-5FA2-4134-686C-A3100F35B253}"/>
              </a:ext>
            </a:extLst>
          </p:cNvPr>
          <p:cNvSpPr txBox="1"/>
          <p:nvPr/>
        </p:nvSpPr>
        <p:spPr>
          <a:xfrm>
            <a:off x="642462" y="1757311"/>
            <a:ext cx="10882364" cy="41857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Board Certified Orthodontist practicing for over 25 years.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Elite Provider of Invisalign®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Member of American Academy of Dental Sleep Medicine &amp; the Fotona Light Walker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Has been published in the CDA Dental Journal.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800" dirty="0"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CA5B38-EEEB-38C4-8538-92455E3D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/>
        </p:blipFill>
        <p:spPr>
          <a:xfrm>
            <a:off x="591671" y="2111948"/>
            <a:ext cx="2743200" cy="170669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9520" y="0"/>
            <a:ext cx="7190845" cy="131294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Release Therapy™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5" y="6177062"/>
            <a:ext cx="528156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30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7ECEC-185E-6050-0078-FD8CF06F12D9}"/>
              </a:ext>
            </a:extLst>
          </p:cNvPr>
          <p:cNvSpPr/>
          <p:nvPr/>
        </p:nvSpPr>
        <p:spPr>
          <a:xfrm>
            <a:off x="635725" y="4054294"/>
            <a:ext cx="10920550" cy="2087885"/>
          </a:xfrm>
          <a:prstGeom prst="rect">
            <a:avLst/>
          </a:prstGeom>
          <a:solidFill>
            <a:srgbClr val="0DA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E6F08-57CC-5A4C-B6BF-6E3293189611}"/>
              </a:ext>
            </a:extLst>
          </p:cNvPr>
          <p:cNvSpPr txBox="1"/>
          <p:nvPr/>
        </p:nvSpPr>
        <p:spPr>
          <a:xfrm>
            <a:off x="591671" y="4054295"/>
            <a:ext cx="10964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Moves the upper jaw bone in all 3 dimensions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releases the lower jaw &amp;</a:t>
            </a:r>
          </a:p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increases the airway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C09AD-7CBA-DCBD-19D8-B87806504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" b="2463"/>
          <a:stretch/>
        </p:blipFill>
        <p:spPr>
          <a:xfrm>
            <a:off x="8813075" y="2051729"/>
            <a:ext cx="2743200" cy="16999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D33CF2-9167-E5D2-1140-7774A8BD8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" r="5758"/>
          <a:stretch/>
        </p:blipFill>
        <p:spPr>
          <a:xfrm>
            <a:off x="4762500" y="2067542"/>
            <a:ext cx="2743200" cy="16999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7E52369-0C2C-A2B8-AEA9-D44B039C7D97}"/>
              </a:ext>
            </a:extLst>
          </p:cNvPr>
          <p:cNvSpPr txBox="1">
            <a:spLocks/>
          </p:cNvSpPr>
          <p:nvPr/>
        </p:nvSpPr>
        <p:spPr>
          <a:xfrm>
            <a:off x="2275219" y="1102484"/>
            <a:ext cx="7364186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UPPER RESHAPING APPLIANCE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1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1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CA5B38-EEEB-38C4-8538-92455E3D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92" b="18892"/>
          <a:stretch/>
        </p:blipFill>
        <p:spPr>
          <a:xfrm>
            <a:off x="1459040" y="2060849"/>
            <a:ext cx="2743200" cy="170669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9520" y="16200"/>
            <a:ext cx="7172960" cy="900895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Settle Therapy™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526" y="6177062"/>
            <a:ext cx="475905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31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963" y="90436"/>
            <a:ext cx="2184253" cy="15522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3ED418-7E40-E3CD-EDBA-AEA01A1F2317}"/>
              </a:ext>
            </a:extLst>
          </p:cNvPr>
          <p:cNvGrpSpPr/>
          <p:nvPr/>
        </p:nvGrpSpPr>
        <p:grpSpPr>
          <a:xfrm>
            <a:off x="1459040" y="4090050"/>
            <a:ext cx="9273920" cy="1700000"/>
            <a:chOff x="2253323" y="4090050"/>
            <a:chExt cx="7660640" cy="17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07ECEC-185E-6050-0078-FD8CF06F12D9}"/>
                </a:ext>
              </a:extLst>
            </p:cNvPr>
            <p:cNvSpPr/>
            <p:nvPr/>
          </p:nvSpPr>
          <p:spPr>
            <a:xfrm>
              <a:off x="2253323" y="4090050"/>
              <a:ext cx="7660640" cy="1700000"/>
            </a:xfrm>
            <a:prstGeom prst="rect">
              <a:avLst/>
            </a:prstGeom>
            <a:solidFill>
              <a:srgbClr val="0DA6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CE6F08-57CC-5A4C-B6BF-6E3293189611}"/>
                </a:ext>
              </a:extLst>
            </p:cNvPr>
            <p:cNvSpPr txBox="1"/>
            <p:nvPr/>
          </p:nvSpPr>
          <p:spPr>
            <a:xfrm>
              <a:off x="2315246" y="4245579"/>
              <a:ext cx="759871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</a:rPr>
                <a:t>Settle the teeth into a </a:t>
              </a:r>
              <a:r>
                <a:rPr lang="en-US" sz="4800" b="1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</a:rPr>
                <a:t>healthy</a:t>
              </a:r>
              <a:r>
                <a:rPr lang="en-US" sz="4400" b="1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</a:rPr>
                <a:t> and comfortable position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C09AD-7CBA-DCBD-19D8-B87806504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" b="695"/>
          <a:stretch/>
        </p:blipFill>
        <p:spPr>
          <a:xfrm>
            <a:off x="7989760" y="2067541"/>
            <a:ext cx="2743200" cy="16999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7E52369-0C2C-A2B8-AEA9-D44B039C7D97}"/>
              </a:ext>
            </a:extLst>
          </p:cNvPr>
          <p:cNvSpPr txBox="1">
            <a:spLocks/>
          </p:cNvSpPr>
          <p:nvPr/>
        </p:nvSpPr>
        <p:spPr>
          <a:xfrm>
            <a:off x="1459040" y="1102484"/>
            <a:ext cx="9273920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clear aligners</a:t>
            </a:r>
            <a:endParaRPr lang="en-US" sz="2400" dirty="0">
              <a:ln w="1270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650FBC-ED4C-8B4B-B38C-D3E8E88084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7784"/>
          <a:stretch/>
        </p:blipFill>
        <p:spPr>
          <a:xfrm>
            <a:off x="4724400" y="2057401"/>
            <a:ext cx="2743200" cy="170669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4045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817" y="6177062"/>
            <a:ext cx="484614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32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0FB705-46C0-2BDC-2189-E8DB67296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14" y="-13292"/>
            <a:ext cx="5325627" cy="5325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41E238-48D8-0C72-78E4-0D9F5CD90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1" y="2649522"/>
            <a:ext cx="4447229" cy="32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629" y="791607"/>
            <a:ext cx="7364186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NightLase®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817" y="6177062"/>
            <a:ext cx="484614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A5F95-D760-BC74-394B-2B6E7254E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5" t="26672" r="16345" b="7106"/>
          <a:stretch/>
        </p:blipFill>
        <p:spPr>
          <a:xfrm>
            <a:off x="72695" y="2853821"/>
            <a:ext cx="2092960" cy="289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noFill/>
            <a:miter lim="800000"/>
          </a:ln>
          <a:effectLst>
            <a:reflection blurRad="12700" stA="28000" endPos="28000" dist="5000" dir="5400000" sy="-100000" algn="bl" rotWithShape="0"/>
            <a:softEdge rad="127000"/>
          </a:effectLst>
          <a:scene3d>
            <a:camera prst="obliqueBottomRigh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19188-6B69-CCAC-A2EB-E3BCEDC9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844" y="3366563"/>
            <a:ext cx="3083223" cy="2779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065AD-0CC9-38CF-896C-D04B787F730F}"/>
              </a:ext>
            </a:extLst>
          </p:cNvPr>
          <p:cNvSpPr txBox="1"/>
          <p:nvPr/>
        </p:nvSpPr>
        <p:spPr>
          <a:xfrm>
            <a:off x="2606705" y="2151727"/>
            <a:ext cx="68186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A safe laser therapy for patients that are CPAP/ Oral appliance intolerant.</a:t>
            </a:r>
          </a:p>
        </p:txBody>
      </p:sp>
    </p:spTree>
    <p:extLst>
      <p:ext uri="{BB962C8B-B14F-4D97-AF65-F5344CB8AC3E}">
        <p14:creationId xmlns:p14="http://schemas.microsoft.com/office/powerpoint/2010/main" val="17730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817" y="6177062"/>
            <a:ext cx="484614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34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A5F95-D760-BC74-394B-2B6E7254E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5" t="26672" r="16345" b="7106"/>
          <a:stretch/>
        </p:blipFill>
        <p:spPr>
          <a:xfrm>
            <a:off x="72695" y="2853821"/>
            <a:ext cx="2092960" cy="289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noFill/>
            <a:miter lim="800000"/>
          </a:ln>
          <a:effectLst>
            <a:reflection blurRad="12700" stA="28000" endPos="28000" dist="5000" dir="5400000" sy="-100000" algn="bl" rotWithShape="0"/>
            <a:softEdge rad="127000"/>
          </a:effectLst>
          <a:scene3d>
            <a:camera prst="obliqueBottomRigh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19188-6B69-CCAC-A2EB-E3BCEDC9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844" y="3366563"/>
            <a:ext cx="3083223" cy="2779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065AD-0CC9-38CF-896C-D04B787F730F}"/>
              </a:ext>
            </a:extLst>
          </p:cNvPr>
          <p:cNvSpPr txBox="1"/>
          <p:nvPr/>
        </p:nvSpPr>
        <p:spPr>
          <a:xfrm>
            <a:off x="1119175" y="1320194"/>
            <a:ext cx="893983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5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NightLase® Therapy firms up the flabby tissue with a gentle tightening effect.</a:t>
            </a:r>
          </a:p>
        </p:txBody>
      </p:sp>
    </p:spTree>
    <p:extLst>
      <p:ext uri="{BB962C8B-B14F-4D97-AF65-F5344CB8AC3E}">
        <p14:creationId xmlns:p14="http://schemas.microsoft.com/office/powerpoint/2010/main" val="26901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Online Media 2" title="Ray’s 2nd Testimonial">
            <a:hlinkClick r:id="" action="ppaction://media"/>
            <a:extLst>
              <a:ext uri="{FF2B5EF4-FFF2-40B4-BE49-F238E27FC236}">
                <a16:creationId xmlns:a16="http://schemas.microsoft.com/office/drawing/2014/main" id="{BCE4B5CE-6801-9687-E93F-F3E317D2B7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8880" y="779508"/>
            <a:ext cx="9097818" cy="5140267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F122E04-F54D-8806-F04C-06940AB2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176791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&amp;Airway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A64AC-46E8-25B1-5EA7-456510777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1276" y="99671"/>
            <a:ext cx="1445412" cy="1027165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2AF4D4D-A7BF-EB54-8E1C-00015283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6177062"/>
            <a:ext cx="528157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35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A64AC-46E8-25B1-5EA7-45651077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276" y="99671"/>
            <a:ext cx="1445412" cy="1027165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2AF4D4D-A7BF-EB54-8E1C-00015283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6177062"/>
            <a:ext cx="528157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36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Online Media 4" title="Angie's Jaw Pain Testimonial">
            <a:hlinkClick r:id="" action="ppaction://media"/>
            <a:extLst>
              <a:ext uri="{FF2B5EF4-FFF2-40B4-BE49-F238E27FC236}">
                <a16:creationId xmlns:a16="http://schemas.microsoft.com/office/drawing/2014/main" id="{C9C16AAF-A60D-6652-E827-8EFBB01042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9203" y="437569"/>
            <a:ext cx="9769710" cy="5519886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50CE43F-8B8B-4284-B652-570D78BC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2218" y="5890464"/>
            <a:ext cx="7389091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&amp;Airway</a:t>
            </a:r>
          </a:p>
        </p:txBody>
      </p:sp>
    </p:spTree>
    <p:extLst>
      <p:ext uri="{BB962C8B-B14F-4D97-AF65-F5344CB8AC3E}">
        <p14:creationId xmlns:p14="http://schemas.microsoft.com/office/powerpoint/2010/main" val="34994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084" y="726941"/>
            <a:ext cx="4480561" cy="1101066"/>
          </a:xfr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90000" dir="5400000" sy="-100000" algn="bl" rotWithShape="0"/>
          </a:effectLst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prstClr val="black"/>
              </a:buClr>
            </a:pPr>
            <a:r>
              <a:rPr lang="en-US" sz="72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SemiBold" panose="020B0502040204020203" pitchFamily="34" charset="0"/>
              </a:rPr>
              <a:t>DO YOU</a:t>
            </a:r>
            <a:endParaRPr lang="en-US" sz="5400" dirty="0">
              <a:ln w="0"/>
              <a:solidFill>
                <a:srgbClr val="274F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6177062"/>
            <a:ext cx="528157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37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40CDF2B-011D-06EB-F89C-6B817055E2C0}"/>
              </a:ext>
            </a:extLst>
          </p:cNvPr>
          <p:cNvSpPr txBox="1">
            <a:spLocks/>
          </p:cNvSpPr>
          <p:nvPr/>
        </p:nvSpPr>
        <p:spPr>
          <a:xfrm>
            <a:off x="504888" y="2068194"/>
            <a:ext cx="3677920" cy="1101066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r="5400000" sy="-100000" algn="bl" rotWithShape="0"/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</a:pPr>
            <a:r>
              <a:rPr lang="en-US" sz="72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SemiBold" panose="020B0502040204020203" pitchFamily="34" charset="0"/>
              </a:rPr>
              <a:t>HAVE</a:t>
            </a:r>
            <a:endParaRPr lang="en-US" sz="5400" dirty="0">
              <a:ln w="0"/>
              <a:solidFill>
                <a:srgbClr val="274F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F6BFBA-7B08-DF8E-B308-F8C74B73BD74}"/>
              </a:ext>
            </a:extLst>
          </p:cNvPr>
          <p:cNvSpPr txBox="1">
            <a:spLocks/>
          </p:cNvSpPr>
          <p:nvPr/>
        </p:nvSpPr>
        <p:spPr>
          <a:xfrm>
            <a:off x="3722255" y="3595052"/>
            <a:ext cx="7326020" cy="1101066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r="5400000" sy="-100000" algn="bl" rotWithShape="0"/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</a:pPr>
            <a:r>
              <a:rPr lang="en-US" sz="72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SemiBold" panose="020B0502040204020203" pitchFamily="34" charset="0"/>
              </a:rPr>
              <a:t>ANY QUESTIONS?</a:t>
            </a:r>
            <a:endParaRPr lang="en-US" sz="5400" dirty="0">
              <a:ln w="0"/>
              <a:solidFill>
                <a:srgbClr val="274F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6E46A-B978-360A-4851-B672E43B4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8" y="408156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830" y="1551317"/>
            <a:ext cx="5325627" cy="2956137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prstClr val="black"/>
              </a:buClr>
            </a:pPr>
            <a:r>
              <a:rPr lang="en-US" sz="96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SemiBold" panose="020B0502040204020203" pitchFamily="34" charset="0"/>
              </a:rPr>
              <a:t>THANK YOU</a:t>
            </a:r>
            <a:endParaRPr lang="en-US" sz="9600" dirty="0">
              <a:ln w="0"/>
              <a:solidFill>
                <a:srgbClr val="274F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1109" y="6177062"/>
            <a:ext cx="493322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38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92431F7-8229-5CFE-3031-BD88B7791D0C}"/>
              </a:ext>
            </a:extLst>
          </p:cNvPr>
          <p:cNvSpPr txBox="1">
            <a:spLocks/>
          </p:cNvSpPr>
          <p:nvPr/>
        </p:nvSpPr>
        <p:spPr>
          <a:xfrm>
            <a:off x="504888" y="4698993"/>
            <a:ext cx="11015831" cy="29561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</a:pPr>
            <a:r>
              <a:rPr lang="en-US" sz="72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SemiBold" panose="020B0502040204020203" pitchFamily="34" charset="0"/>
              </a:rPr>
              <a:t>I hope to see you soon!</a:t>
            </a:r>
            <a:endParaRPr lang="en-US" sz="7200" dirty="0">
              <a:ln w="0"/>
              <a:solidFill>
                <a:srgbClr val="274F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419" y="1304073"/>
            <a:ext cx="5807948" cy="6858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2198" y="6177062"/>
            <a:ext cx="552233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39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179285A-1748-A83A-0A21-AC9EB821C451}"/>
              </a:ext>
            </a:extLst>
          </p:cNvPr>
          <p:cNvSpPr txBox="1">
            <a:spLocks/>
          </p:cNvSpPr>
          <p:nvPr/>
        </p:nvSpPr>
        <p:spPr>
          <a:xfrm>
            <a:off x="1524001" y="3915282"/>
            <a:ext cx="9097818" cy="6936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Phone (626) 798-7645</a:t>
            </a:r>
          </a:p>
          <a:p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69353-FED9-B6ED-065F-998FA82464D6}"/>
              </a:ext>
            </a:extLst>
          </p:cNvPr>
          <p:cNvSpPr txBox="1"/>
          <p:nvPr/>
        </p:nvSpPr>
        <p:spPr>
          <a:xfrm>
            <a:off x="560363" y="2565722"/>
            <a:ext cx="11071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8575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www.GreenbergOrtho.com</a:t>
            </a:r>
            <a:endParaRPr lang="en-US" sz="6600" dirty="0">
              <a:ln w="28575">
                <a:solidFill>
                  <a:srgbClr val="0DA6AF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3559B-06F5-3EEC-6E58-B53CF0A9F60F}"/>
              </a:ext>
            </a:extLst>
          </p:cNvPr>
          <p:cNvSpPr txBox="1"/>
          <p:nvPr/>
        </p:nvSpPr>
        <p:spPr>
          <a:xfrm>
            <a:off x="1774164" y="4908382"/>
            <a:ext cx="859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8575">
                  <a:solidFill>
                    <a:srgbClr val="0DA6A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Info@GreenbergOrtho.com</a:t>
            </a:r>
            <a:endParaRPr lang="en-US" sz="5400" dirty="0">
              <a:ln w="28575">
                <a:solidFill>
                  <a:srgbClr val="0DA6AF"/>
                </a:solidFill>
              </a:ln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4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2C561-F45B-826E-0905-88496F235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566" y="1504202"/>
            <a:ext cx="4894728" cy="4894728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CFBD4D9-ADD0-43DA-CBFD-D8DE038E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01" y="6273775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</p:spTree>
    <p:extLst>
      <p:ext uri="{BB962C8B-B14F-4D97-AF65-F5344CB8AC3E}">
        <p14:creationId xmlns:p14="http://schemas.microsoft.com/office/powerpoint/2010/main" val="160928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771" y="791607"/>
            <a:ext cx="580794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5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18F6F5-3EA2-C60F-B8B7-A1CBDD50741B}"/>
              </a:ext>
            </a:extLst>
          </p:cNvPr>
          <p:cNvSpPr txBox="1"/>
          <p:nvPr/>
        </p:nvSpPr>
        <p:spPr>
          <a:xfrm>
            <a:off x="565479" y="1641216"/>
            <a:ext cx="1106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Using a natural approach, we treat: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480AA-B97A-69E4-0D98-92C412DF68F6}"/>
              </a:ext>
            </a:extLst>
          </p:cNvPr>
          <p:cNvSpPr txBox="1"/>
          <p:nvPr/>
        </p:nvSpPr>
        <p:spPr>
          <a:xfrm>
            <a:off x="2401455" y="2768999"/>
            <a:ext cx="7361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TMJ Pain &amp; Clicking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Airway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Grinding</a:t>
            </a:r>
          </a:p>
        </p:txBody>
      </p:sp>
    </p:spTree>
    <p:extLst>
      <p:ext uri="{BB962C8B-B14F-4D97-AF65-F5344CB8AC3E}">
        <p14:creationId xmlns:p14="http://schemas.microsoft.com/office/powerpoint/2010/main" val="9615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771" y="791607"/>
            <a:ext cx="580794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6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30830-5FA2-4134-686C-A3100F35B253}"/>
              </a:ext>
            </a:extLst>
          </p:cNvPr>
          <p:cNvSpPr txBox="1"/>
          <p:nvPr/>
        </p:nvSpPr>
        <p:spPr>
          <a:xfrm>
            <a:off x="1085013" y="1706765"/>
            <a:ext cx="100219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Not Your Typical Orthodontist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Don’t Like Surgeries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Don’t Like Toxins,  Medications or Drugs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Don’t Like Pulling Teeth</a:t>
            </a:r>
          </a:p>
        </p:txBody>
      </p:sp>
    </p:spTree>
    <p:extLst>
      <p:ext uri="{BB962C8B-B14F-4D97-AF65-F5344CB8AC3E}">
        <p14:creationId xmlns:p14="http://schemas.microsoft.com/office/powerpoint/2010/main" val="18291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131F1C-B9F5-C923-8466-9A1EEA63C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121" y="791607"/>
            <a:ext cx="6436598" cy="6858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Dr. Vickie S. Greenberg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2401" y="6177062"/>
            <a:ext cx="42203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7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30830-5FA2-4134-686C-A3100F35B253}"/>
              </a:ext>
            </a:extLst>
          </p:cNvPr>
          <p:cNvSpPr txBox="1"/>
          <p:nvPr/>
        </p:nvSpPr>
        <p:spPr>
          <a:xfrm>
            <a:off x="654818" y="1989873"/>
            <a:ext cx="10882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 Holistic Doctor Who Likes to Preserve The Natural Beauty of Your Face, Jaws, Teeth and Body</a:t>
            </a:r>
            <a:endParaRPr lang="en-US" sz="5400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8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C48C6-836C-031F-C9A0-CB4CCC676325}"/>
              </a:ext>
            </a:extLst>
          </p:cNvPr>
          <p:cNvSpPr txBox="1"/>
          <p:nvPr/>
        </p:nvSpPr>
        <p:spPr>
          <a:xfrm>
            <a:off x="609600" y="1819972"/>
            <a:ext cx="109031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0DA6A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We offer surgical-case results with non-surgical treatments</a:t>
            </a:r>
          </a:p>
        </p:txBody>
      </p:sp>
    </p:spTree>
    <p:extLst>
      <p:ext uri="{BB962C8B-B14F-4D97-AF65-F5344CB8AC3E}">
        <p14:creationId xmlns:p14="http://schemas.microsoft.com/office/powerpoint/2010/main" val="131531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5B7A2-E534-9E92-E7DA-88879782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4" y="90435"/>
            <a:ext cx="2672862" cy="18994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DA032-5EA6-E492-A71B-B141ECC3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888" y="6177062"/>
            <a:ext cx="151394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F9260CE0-CDD0-4345-9E36-710ABA33DEE5}" type="datetime1">
              <a:rPr lang="en-US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3/22/2023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C0A-A86C-408B-7592-6C58D899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0831" y="6222976"/>
            <a:ext cx="5325627" cy="365125"/>
          </a:xfrm>
        </p:spPr>
        <p:txBody>
          <a:bodyPr vert="horz" lIns="91440" tIns="45720" rIns="91440" bIns="45720"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Sleep disorders and you</a:t>
            </a:r>
          </a:p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Greenberg Orthodontics, TMJ &amp; Airway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3AEA4-A8EE-4C00-B911-67F9220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731" y="6177062"/>
            <a:ext cx="571700" cy="4001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6AB294A-56AF-426A-B991-52F4092D4D6C}" type="slidenum"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pPr algn="ctr"/>
              <a:t>9</a:t>
            </a:fld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69775-2AE1-5761-91BE-215AC8774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55" y="1091901"/>
            <a:ext cx="5895191" cy="4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1844</TotalTime>
  <Words>1208</Words>
  <Application>Microsoft Office PowerPoint</Application>
  <PresentationFormat>Widescreen</PresentationFormat>
  <Paragraphs>276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Bahnschrift SemiBold</vt:lpstr>
      <vt:lpstr>Calibri</vt:lpstr>
      <vt:lpstr>Century Gothic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info@greenbergortho.com</dc:creator>
  <cp:lastModifiedBy>info@greenbergortho.com</cp:lastModifiedBy>
  <cp:revision>87</cp:revision>
  <dcterms:created xsi:type="dcterms:W3CDTF">2023-03-08T22:45:04Z</dcterms:created>
  <dcterms:modified xsi:type="dcterms:W3CDTF">2023-03-22T20:17:52Z</dcterms:modified>
</cp:coreProperties>
</file>